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58" r:id="rId5"/>
    <p:sldId id="259" r:id="rId6"/>
    <p:sldId id="263" r:id="rId7"/>
    <p:sldId id="261" r:id="rId8"/>
    <p:sldId id="262" r:id="rId9"/>
    <p:sldId id="273" r:id="rId10"/>
    <p:sldId id="267" r:id="rId11"/>
    <p:sldId id="265" r:id="rId12"/>
    <p:sldId id="266" r:id="rId13"/>
    <p:sldId id="260" r:id="rId14"/>
    <p:sldId id="268" r:id="rId15"/>
    <p:sldId id="269" r:id="rId16"/>
    <p:sldId id="270" r:id="rId17"/>
    <p:sldId id="271" r:id="rId18"/>
    <p:sldId id="272" r:id="rId19"/>
    <p:sldId id="280" r:id="rId20"/>
    <p:sldId id="274" r:id="rId21"/>
    <p:sldId id="275" r:id="rId22"/>
    <p:sldId id="276" r:id="rId23"/>
    <p:sldId id="277" r:id="rId24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ABF4-98C5-423F-8878-DB6E099455A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BEC6-197E-4ED4-BE31-90119E89D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7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508759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H="1" flipV="1">
            <a:off x="684965" y="1332237"/>
            <a:ext cx="5263732" cy="384110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55063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6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011680"/>
            <a:ext cx="1051560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9" descr="Tag=AccentColor&#10;Flavor=Light&#10;Target=Fill"/>
          <p:cNvSpPr/>
          <p:nvPr/>
        </p:nvSpPr>
        <p:spPr bwMode="auto">
          <a:xfrm>
            <a:off x="7209816" y="0"/>
            <a:ext cx="4143983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19088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9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190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5" descr="Mask ID=&#10;Mask position=bottom, center&#10;Mask family= brushstroke, landscape, wide"/>
          <p:cNvSpPr/>
          <p:nvPr/>
        </p:nvSpPr>
        <p:spPr bwMode="auto"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E684-10F4-4CC3-A0B9-F03AA7BE37CF}" type="datetimeFigureOut">
              <a:t>5/13/2020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 i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0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uccessmantra.com/2016/02/learning-development-learning-style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learnprimary.co.uk/star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bbc.co.uk/bitesize/topics/zf2f9j6/articles/z3c6tfr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Dewi,_the_little_red_Welsh_drago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ctivelearnprimary.co.uk/st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auto">
          <a:xfrm>
            <a:off x="2207568" y="368957"/>
            <a:ext cx="7272808" cy="7754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b="1" i="0" u="sng" dirty="0">
                <a:latin typeface="Tempus Sans ITC" panose="04020404030D07020202" pitchFamily="82" charset="0"/>
              </a:rPr>
              <a:t>Home Learning </a:t>
            </a:r>
            <a:endParaRPr sz="6600" i="0" dirty="0">
              <a:latin typeface="Tempus Sans ITC" panose="04020404030D07020202" pitchFamily="8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3609127" y="1381877"/>
            <a:ext cx="4088499" cy="7754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FF0000"/>
                </a:solidFill>
                <a:latin typeface="Tempus Sans ITC" panose="04020404030D07020202" pitchFamily="82" charset="0"/>
                <a:cs typeface="Angsana New" panose="020B0502040204020203" pitchFamily="18" charset="-34"/>
              </a:rPr>
              <a:t>Year 4 – 18.5.20</a:t>
            </a:r>
            <a:endParaRPr sz="4000" b="1" dirty="0">
              <a:solidFill>
                <a:srgbClr val="FF0000"/>
              </a:solidFill>
              <a:latin typeface="Tempus Sans ITC" panose="04020404030D07020202" pitchFamily="82" charset="0"/>
              <a:cs typeface="Angsana New" panose="020B0502040204020203" pitchFamily="18" charset="-34"/>
            </a:endParaRP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B2CA6D-06C0-4A31-8939-6B77E4CC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048" y="2157371"/>
            <a:ext cx="12192000" cy="4961160"/>
          </a:xfrm>
          <a:prstGeom prst="rect">
            <a:avLst/>
          </a:prstGeom>
        </p:spPr>
      </p:pic>
      <p:pic>
        <p:nvPicPr>
          <p:cNvPr id="9" name="Picture 6" descr="See the source image"/>
          <p:cNvPicPr/>
          <p:nvPr/>
        </p:nvPicPr>
        <p:blipFill>
          <a:blip r:embed="rId4"/>
          <a:stretch/>
        </p:blipFill>
        <p:spPr bwMode="auto">
          <a:xfrm>
            <a:off x="8832303" y="76746"/>
            <a:ext cx="3130487" cy="30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Raccoon"/>
          <p:cNvPicPr/>
          <p:nvPr/>
        </p:nvPicPr>
        <p:blipFill>
          <a:blip r:embed="rId5"/>
          <a:stretch/>
        </p:blipFill>
        <p:spPr bwMode="auto">
          <a:xfrm>
            <a:off x="330022" y="69260"/>
            <a:ext cx="2806547" cy="340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3213C-5F7B-4590-A9B8-04CB7FAAB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30041" r="16335" b="10080"/>
          <a:stretch/>
        </p:blipFill>
        <p:spPr>
          <a:xfrm>
            <a:off x="119336" y="738006"/>
            <a:ext cx="11809312" cy="5879356"/>
          </a:xfrm>
          <a:prstGeom prst="rect">
            <a:avLst/>
          </a:prstGeom>
        </p:spPr>
      </p:pic>
      <p:sp>
        <p:nvSpPr>
          <p:cNvPr id="4" name="TextBox 2"/>
          <p:cNvSpPr>
            <a:spLocks/>
          </p:cNvSpPr>
          <p:nvPr/>
        </p:nvSpPr>
        <p:spPr bwMode="auto">
          <a:xfrm>
            <a:off x="3923376" y="121934"/>
            <a:ext cx="441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u="sng" dirty="0">
                <a:solidFill>
                  <a:srgbClr val="00B0F0"/>
                </a:solidFill>
                <a:latin typeface="Kristen ITC"/>
              </a:rPr>
              <a:t>Sentence Challenge! </a:t>
            </a:r>
            <a:endParaRPr lang="en-GB" sz="3600" b="1" u="sng" dirty="0">
              <a:solidFill>
                <a:srgbClr val="00B0F0"/>
              </a:solidFill>
              <a:latin typeface="Kristen ITC"/>
            </a:endParaRPr>
          </a:p>
        </p:txBody>
      </p:sp>
      <p:sp>
        <p:nvSpPr>
          <p:cNvPr id="8" name="TextBox 4"/>
          <p:cNvSpPr>
            <a:spLocks/>
          </p:cNvSpPr>
          <p:nvPr/>
        </p:nvSpPr>
        <p:spPr bwMode="auto">
          <a:xfrm>
            <a:off x="3647728" y="908720"/>
            <a:ext cx="407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Kristen ITC"/>
              </a:rPr>
              <a:t>Don’t forget to use super sentences! Like the welly opener in the example!</a:t>
            </a:r>
            <a:endParaRPr lang="en-GB" sz="24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Wednesday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activities are called: </a:t>
            </a:r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Using operations to make Numbers </a:t>
            </a:r>
          </a:p>
          <a:p>
            <a:pPr marL="0" indent="0" algn="ctr"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Function Machine </a:t>
            </a:r>
            <a:endParaRPr dirty="0">
              <a:solidFill>
                <a:srgbClr val="FF0000"/>
              </a:solidFill>
            </a:endParaRPr>
          </a:p>
          <a:p>
            <a:pPr marL="0" lvl="0" indent="0">
              <a:buNone/>
              <a:defRPr/>
            </a:pPr>
            <a:endParaRPr lang="en-GB"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04312" y="4618209"/>
            <a:ext cx="2023666" cy="1325563"/>
          </a:xfrm>
          <a:prstGeom prst="rect">
            <a:avLst/>
          </a:prstGeom>
        </p:spPr>
      </p:pic>
      <p:pic>
        <p:nvPicPr>
          <p:cNvPr id="8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7D2B70-5780-4D07-85C9-39043ACB4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15480" y="4618209"/>
            <a:ext cx="1507839" cy="9876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>
            <a:spLocks/>
          </p:cNvSpPr>
          <p:nvPr/>
        </p:nvSpPr>
        <p:spPr bwMode="auto">
          <a:xfrm>
            <a:off x="-1" y="1011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u="sng" dirty="0">
                <a:solidFill>
                  <a:srgbClr val="00B0F0"/>
                </a:solidFill>
                <a:latin typeface="Kristen ITC"/>
              </a:rPr>
              <a:t>Continue writing the story…</a:t>
            </a:r>
            <a:endParaRPr dirty="0"/>
          </a:p>
          <a:p>
            <a:pPr algn="ctr">
              <a:defRPr/>
            </a:pPr>
            <a:r>
              <a:rPr lang="en-GB" sz="2000" b="1" dirty="0">
                <a:solidFill>
                  <a:srgbClr val="00B0F0"/>
                </a:solidFill>
                <a:latin typeface="Kristen ITC"/>
              </a:rPr>
              <a:t>Use a RAP grid to help you, which you can find on the school website under ‘Useful Documents’. </a:t>
            </a:r>
            <a:endParaRPr dirty="0"/>
          </a:p>
          <a:p>
            <a:pPr algn="ctr">
              <a:defRPr/>
            </a:pPr>
            <a:r>
              <a:rPr lang="en-GB" sz="2000" b="1" dirty="0">
                <a:solidFill>
                  <a:srgbClr val="00B0F0"/>
                </a:solidFill>
                <a:latin typeface="Kristen ITC"/>
              </a:rPr>
              <a:t>Don’t forget those ‘Super Sentences’ and to write at least a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FCEFF-8824-4E86-B736-19237B8A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6889" r="16335" b="10081"/>
          <a:stretch/>
        </p:blipFill>
        <p:spPr>
          <a:xfrm>
            <a:off x="0" y="1361515"/>
            <a:ext cx="12000656" cy="543917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452359F-27D8-4408-8D0D-A83425ABD76A}"/>
              </a:ext>
            </a:extLst>
          </p:cNvPr>
          <p:cNvSpPr>
            <a:spLocks/>
          </p:cNvSpPr>
          <p:nvPr/>
        </p:nvSpPr>
        <p:spPr bwMode="auto">
          <a:xfrm>
            <a:off x="3575720" y="1556792"/>
            <a:ext cx="407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Kristen ITC"/>
              </a:rPr>
              <a:t>You don’t have to write the story starter just the rest of the story…</a:t>
            </a:r>
            <a:endParaRPr lang="en-GB" sz="24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Thursday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activities are: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Balloon Pop</a:t>
            </a:r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&amp; </a:t>
            </a:r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Homework Sheet 4.15</a:t>
            </a:r>
            <a:endParaRPr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48328" y="4598942"/>
            <a:ext cx="2082493" cy="13640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9AE465-6300-4849-8BF1-4A5D4884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>
            <a:spLocks/>
          </p:cNvSpPr>
          <p:nvPr/>
        </p:nvSpPr>
        <p:spPr bwMode="auto">
          <a:xfrm>
            <a:off x="68371" y="199576"/>
            <a:ext cx="12055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70C0"/>
                </a:solidFill>
                <a:latin typeface="Kristen ITC"/>
              </a:rPr>
              <a:t>Spelling!</a:t>
            </a:r>
          </a:p>
          <a:p>
            <a:pPr algn="ctr">
              <a:defRPr/>
            </a:pPr>
            <a:endParaRPr lang="en-GB" sz="3600" b="1" u="sng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Kristen ITC"/>
              </a:rPr>
              <a:t>Pattern:</a:t>
            </a:r>
            <a:r>
              <a:rPr lang="en-GB" sz="3600" dirty="0">
                <a:solidFill>
                  <a:srgbClr val="00B0F0"/>
                </a:solidFill>
                <a:latin typeface="Kristen ITC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Common Prefixes</a:t>
            </a:r>
          </a:p>
          <a:p>
            <a:pPr algn="ctr">
              <a:defRPr/>
            </a:pPr>
            <a:endParaRPr lang="en-GB" sz="3600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Kristen ITC"/>
              </a:rPr>
              <a:t>Listen to the video and play the games!  </a:t>
            </a:r>
            <a:endParaRPr lang="en-GB" sz="4000" dirty="0">
              <a:solidFill>
                <a:srgbClr val="0070C0"/>
              </a:solidFill>
              <a:latin typeface="Kristen IT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38A7E-40E3-4E79-8586-C4FEA956F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5" t="33192" r="35234" b="13233"/>
          <a:stretch/>
        </p:blipFill>
        <p:spPr>
          <a:xfrm>
            <a:off x="-15810" y="3061898"/>
            <a:ext cx="3753505" cy="3828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1D465-FAAC-4942-A572-9C2F38E258BA}"/>
              </a:ext>
            </a:extLst>
          </p:cNvPr>
          <p:cNvSpPr/>
          <p:nvPr/>
        </p:nvSpPr>
        <p:spPr>
          <a:xfrm>
            <a:off x="4113236" y="4321468"/>
            <a:ext cx="7758855" cy="488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800" u="sng" dirty="0">
                <a:latin typeface="Kristen ITC" panose="03050502040202030202" pitchFamily="66" charset="0"/>
                <a:hlinkClick r:id="rId4"/>
              </a:rPr>
              <a:t>https://www.activelearnprimary.co.uk/start</a:t>
            </a:r>
            <a:endParaRPr lang="en-GB" sz="28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Friday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activities are: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lvl="0" indent="0" algn="ctr">
              <a:buNone/>
              <a:defRPr/>
            </a:pPr>
            <a:r>
              <a:rPr lang="en-GB" sz="3200" dirty="0">
                <a:solidFill>
                  <a:srgbClr val="FF0000"/>
                </a:solidFill>
                <a:latin typeface="Kristen ITC" panose="03050502040202030202" pitchFamily="66" charset="0"/>
              </a:rPr>
              <a:t>Mastery Checkpoint 4.15.17</a:t>
            </a:r>
          </a:p>
          <a:p>
            <a:pPr marL="0" lvl="0" indent="0" algn="ctr">
              <a:buNone/>
              <a:defRPr/>
            </a:pPr>
            <a:r>
              <a:rPr lang="en-GB" sz="3200" dirty="0">
                <a:solidFill>
                  <a:srgbClr val="FF0000"/>
                </a:solidFill>
                <a:latin typeface="Kristen ITC" panose="03050502040202030202" pitchFamily="66" charset="0"/>
              </a:rPr>
              <a:t>&amp;</a:t>
            </a:r>
          </a:p>
          <a:p>
            <a:pPr marL="0" indent="0" algn="ctr">
              <a:buNone/>
              <a:defRPr/>
            </a:pPr>
            <a:r>
              <a:rPr lang="en-GB" sz="3200" dirty="0">
                <a:solidFill>
                  <a:srgbClr val="FF0000"/>
                </a:solidFill>
                <a:latin typeface="Kristen ITC" panose="03050502040202030202" pitchFamily="66" charset="0"/>
              </a:rPr>
              <a:t>Mastery Checkpoint 4.15.18</a:t>
            </a:r>
          </a:p>
          <a:p>
            <a:pPr marL="0" lvl="0" indent="0" algn="ctr">
              <a:buNone/>
              <a:defRPr/>
            </a:pPr>
            <a:endParaRPr lang="en-GB" sz="32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7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07626" y="4631736"/>
            <a:ext cx="2310359" cy="15133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>
            <a:spLocks/>
          </p:cNvSpPr>
          <p:nvPr/>
        </p:nvSpPr>
        <p:spPr bwMode="auto">
          <a:xfrm>
            <a:off x="-1" y="10118"/>
            <a:ext cx="12191999" cy="16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800" b="1" u="sng" dirty="0">
                <a:solidFill>
                  <a:srgbClr val="00B0F0"/>
                </a:solidFill>
                <a:latin typeface="Kristen ITC"/>
              </a:rPr>
              <a:t>Non-Fiction Writing </a:t>
            </a:r>
            <a:endParaRPr sz="2400" dirty="0"/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Write a </a:t>
            </a:r>
            <a:r>
              <a:rPr lang="en-GB" sz="2000" b="1" dirty="0">
                <a:latin typeface="Kristen ITC" panose="03050502040202030202" pitchFamily="66" charset="0"/>
              </a:rPr>
              <a:t>non-chronological report </a:t>
            </a:r>
            <a:r>
              <a:rPr lang="en-GB" sz="2000" dirty="0">
                <a:latin typeface="Kristen ITC" panose="03050502040202030202" pitchFamily="66" charset="0"/>
              </a:rPr>
              <a:t>about your favourite bird or the bird in the picture!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There will be an extra PowerPoint to </a:t>
            </a:r>
            <a:r>
              <a:rPr lang="en-GB" sz="2000" dirty="0" err="1">
                <a:latin typeface="Kristen ITC" panose="03050502040202030202" pitchFamily="66" charset="0"/>
              </a:rPr>
              <a:t>hwb</a:t>
            </a:r>
            <a:r>
              <a:rPr lang="en-GB" sz="2000" dirty="0">
                <a:latin typeface="Kristen ITC" panose="03050502040202030202" pitchFamily="66" charset="0"/>
              </a:rPr>
              <a:t> to remind you about how to write a report. </a:t>
            </a:r>
            <a:endParaRPr lang="en-GB" sz="24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FCEFF-8824-4E86-B736-19237B8A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6889" r="40300" b="10081"/>
          <a:stretch/>
        </p:blipFill>
        <p:spPr>
          <a:xfrm>
            <a:off x="2269496" y="1772816"/>
            <a:ext cx="7653004" cy="4896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15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3A9D2-EDFA-4341-AD9E-16D2E7CF9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3737" r="23121" b="12182"/>
          <a:stretch/>
        </p:blipFill>
        <p:spPr>
          <a:xfrm>
            <a:off x="0" y="-1"/>
            <a:ext cx="12192000" cy="68734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456601" y="1572768"/>
            <a:ext cx="7442773" cy="4096512"/>
          </a:xfrm>
        </p:spPr>
        <p:txBody>
          <a:bodyPr/>
          <a:lstStyle/>
          <a:p>
            <a:pPr>
              <a:defRPr/>
            </a:pPr>
            <a:r>
              <a:rPr lang="en-GB" sz="7200" b="1" u="sng">
                <a:latin typeface="Kristen ITC"/>
              </a:rPr>
              <a:t>Throughout the week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67408" y="228600"/>
            <a:ext cx="10515600" cy="1156037"/>
          </a:xfrm>
        </p:spPr>
        <p:txBody>
          <a:bodyPr/>
          <a:lstStyle/>
          <a:p>
            <a:pPr algn="ctr">
              <a:defRPr/>
            </a:pPr>
            <a:r>
              <a:rPr lang="en-GB" sz="4800" b="1" u="sng" dirty="0">
                <a:latin typeface="Kristen ITC"/>
              </a:rPr>
              <a:t>Inquiry Based Learning</a:t>
            </a:r>
            <a:endParaRPr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5692" y="1613237"/>
            <a:ext cx="1164061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endParaRPr lang="en-GB" sz="2000" b="1" dirty="0">
              <a:solidFill>
                <a:srgbClr val="FF0000"/>
              </a:solidFill>
              <a:latin typeface="Kristen ITC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B73FC4-52EB-4F0A-AFEB-E24923C9F855}"/>
              </a:ext>
            </a:extLst>
          </p:cNvPr>
          <p:cNvSpPr/>
          <p:nvPr/>
        </p:nvSpPr>
        <p:spPr>
          <a:xfrm>
            <a:off x="254874" y="5999218"/>
            <a:ext cx="11724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Challenge: </a:t>
            </a:r>
            <a:r>
              <a:rPr lang="en-GB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Write a set of instructions and draw or make a model of the inside of a tooth OR your mouth!</a:t>
            </a:r>
            <a:endParaRPr lang="en-GB" sz="2800" b="1" dirty="0">
              <a:solidFill>
                <a:srgbClr val="FF0000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8D45B-A10A-4D90-8E81-22BE34CB1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54617"/>
              </p:ext>
            </p:extLst>
          </p:nvPr>
        </p:nvGraphicFramePr>
        <p:xfrm>
          <a:off x="155340" y="1266999"/>
          <a:ext cx="11881320" cy="4687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1320">
                  <a:extLst>
                    <a:ext uri="{9D8B030D-6E8A-4147-A177-3AD203B41FA5}">
                      <a16:colId xmlns:a16="http://schemas.microsoft.com/office/drawing/2014/main" val="2183097818"/>
                    </a:ext>
                  </a:extLst>
                </a:gridCol>
              </a:tblGrid>
              <a:tr h="43240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1 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- Research online what different animals teeth look like – pick one herbivore (e.g. Horse) and one carnivore (e.g.cat).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2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Draw a picture of the animal and a diagram of its teeth.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3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Find out about the diet of different animals and whether the animal is a herbivore or a carnivore. How does the animal feed?  Alone?  In a pack or herd? Where does the animal find its food? Describe what the teeth are like and what the animal uses them for.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4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Now look in a mirror at your own teeth and compare their shape (form) to the teeth of the animals you researched.  Think about what’s the same and what’s different.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5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Find out about the importance of looking after your teeth and the correct way to brush your teeth. </a:t>
                      </a:r>
                      <a:endParaRPr lang="en-GB" sz="2400" dirty="0">
                        <a:effectLst/>
                        <a:latin typeface="Kristen ITC" panose="03050502040202030202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092133"/>
                  </a:ext>
                </a:extLst>
              </a:tr>
            </a:tbl>
          </a:graphicData>
        </a:graphic>
      </p:graphicFrame>
      <p:pic>
        <p:nvPicPr>
          <p:cNvPr id="7169" name="Picture 13">
            <a:extLst>
              <a:ext uri="{FF2B5EF4-FFF2-40B4-BE49-F238E27FC236}">
                <a16:creationId xmlns:a16="http://schemas.microsoft.com/office/drawing/2014/main" id="{788383A5-BE5B-417A-B7F2-E8B8D93E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13522" r="12520" b="14323"/>
          <a:stretch>
            <a:fillRect/>
          </a:stretch>
        </p:blipFill>
        <p:spPr bwMode="auto">
          <a:xfrm>
            <a:off x="10982666" y="183094"/>
            <a:ext cx="824513" cy="8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9F5BD-F35E-42BF-BF6E-9B3D1BDBBA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6" t="37029" r="9895" b="28395"/>
          <a:stretch/>
        </p:blipFill>
        <p:spPr bwMode="auto">
          <a:xfrm>
            <a:off x="24686" y="64297"/>
            <a:ext cx="742722" cy="1156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67286" y="286373"/>
            <a:ext cx="11563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u="sng">
                <a:solidFill>
                  <a:srgbClr val="FF3399"/>
                </a:solidFill>
                <a:latin typeface="Kristen ITC"/>
              </a:rPr>
              <a:t>Dance Mat Typing</a:t>
            </a:r>
            <a:endParaRPr/>
          </a:p>
          <a:p>
            <a:pPr algn="ctr">
              <a:defRPr/>
            </a:pPr>
            <a:endParaRPr lang="en-GB" sz="4000" b="1" u="sng">
              <a:solidFill>
                <a:srgbClr val="FF3399"/>
              </a:solidFill>
              <a:latin typeface="Kristen ITC"/>
            </a:endParaRPr>
          </a:p>
          <a:p>
            <a:pPr algn="ctr">
              <a:defRPr/>
            </a:pPr>
            <a:r>
              <a:rPr lang="en-GB" sz="4000">
                <a:solidFill>
                  <a:srgbClr val="FF3399"/>
                </a:solidFill>
                <a:latin typeface="Kristen ITC"/>
              </a:rPr>
              <a:t>When you get back to school who is going to be able to type?! </a:t>
            </a:r>
            <a:endParaRPr lang="en-GB" sz="4400">
              <a:solidFill>
                <a:srgbClr val="FF3399"/>
              </a:solidFill>
              <a:latin typeface="Kristen ITC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3587261" y="3582913"/>
            <a:ext cx="824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u="sng">
                <a:solidFill>
                  <a:srgbClr val="0563C1"/>
                </a:solidFill>
                <a:latin typeface="Kristen ITC"/>
                <a:ea typeface="Calibri"/>
                <a:cs typeface="Times New Roman"/>
                <a:hlinkClick r:id="rId2"/>
              </a:rPr>
              <a:t>https://www.bbc.co.uk/bitesize/topics/zf2f9j6/articles/z3c6tfr</a:t>
            </a:r>
            <a:endParaRPr lang="en-GB" sz="36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426" y="2546252"/>
            <a:ext cx="3202959" cy="41519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384313" y="318052"/>
            <a:ext cx="11410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u="sng">
                <a:solidFill>
                  <a:srgbClr val="00B050"/>
                </a:solidFill>
                <a:latin typeface="Kristen ITC"/>
                <a:ea typeface="Calibri"/>
                <a:cs typeface="Times New Roman"/>
              </a:rPr>
              <a:t>Cymraeg</a:t>
            </a:r>
            <a:endParaRPr lang="en-GB" sz="48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endParaRPr lang="en-GB" sz="36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600">
                <a:solidFill>
                  <a:srgbClr val="000000"/>
                </a:solidFill>
                <a:latin typeface="Kristen ITC"/>
                <a:ea typeface="Calibri"/>
                <a:cs typeface="Times New Roman"/>
              </a:rPr>
              <a:t>Scan the QR code for this week’s Welsh games. </a:t>
            </a:r>
            <a:endParaRPr/>
          </a:p>
          <a:p>
            <a:pPr algn="ctr">
              <a:defRPr/>
            </a:pPr>
            <a:endParaRPr lang="en-GB" sz="3600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200">
                <a:solidFill>
                  <a:srgbClr val="00B0F0"/>
                </a:solidFill>
                <a:latin typeface="Kristen ITC"/>
                <a:ea typeface="Calibri"/>
                <a:cs typeface="Times New Roman"/>
              </a:rPr>
              <a:t>Look at Pennard Primary’s Twitter Page for more Welsh games. </a:t>
            </a:r>
            <a:endParaRPr lang="en-GB" sz="32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231" y="3795927"/>
            <a:ext cx="3877993" cy="2908495"/>
          </a:xfrm>
          <a:prstGeom prst="rect">
            <a:avLst/>
          </a:prstGeom>
        </p:spPr>
      </p:pic>
      <p:pic>
        <p:nvPicPr>
          <p:cNvPr id="3" name="Picture 2" descr="A picture containing red, cat&#10;&#10;Description automatically generated">
            <a:extLst>
              <a:ext uri="{FF2B5EF4-FFF2-40B4-BE49-F238E27FC236}">
                <a16:creationId xmlns:a16="http://schemas.microsoft.com/office/drawing/2014/main" id="{BD78EFD0-326E-4167-9560-E0D5E515A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9896" y="3734495"/>
            <a:ext cx="2208721" cy="3123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A8071-E430-4337-98E0-527B05BF85A8}"/>
              </a:ext>
            </a:extLst>
          </p:cNvPr>
          <p:cNvSpPr txBox="1"/>
          <p:nvPr/>
        </p:nvSpPr>
        <p:spPr>
          <a:xfrm>
            <a:off x="5159896" y="7029161"/>
            <a:ext cx="220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commons.wikimedia.org/wiki/File:Dewi,_the_little_red_Welsh_dragon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20D420-C78F-46C0-B1BE-1D244133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44" y="3286454"/>
            <a:ext cx="3427343" cy="34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-12773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b="1" i="0" u="sng" dirty="0">
                <a:latin typeface="Kristen ITC"/>
              </a:rPr>
              <a:t>This Week’s Reading Books </a:t>
            </a:r>
            <a:endParaRPr sz="2800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51384" y="881629"/>
            <a:ext cx="11089232" cy="2016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200" dirty="0">
                <a:latin typeface="Kristen ITC"/>
              </a:rPr>
              <a:t>I have allocated your reading books on </a:t>
            </a:r>
            <a:r>
              <a:rPr lang="en-GB" sz="3200" dirty="0">
                <a:solidFill>
                  <a:srgbClr val="FF0000"/>
                </a:solidFill>
                <a:latin typeface="Kristen ITC"/>
              </a:rPr>
              <a:t>Active Learn</a:t>
            </a:r>
            <a:r>
              <a:rPr lang="en-GB" sz="3200" dirty="0">
                <a:latin typeface="Kristen ITC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200" u="sng" dirty="0">
                <a:latin typeface="Kristen ITC" panose="03050502040202030202" pitchFamily="66" charset="0"/>
                <a:hlinkClick r:id="rId2"/>
              </a:rPr>
              <a:t>https://www.activelearnprimary.co.uk/start</a:t>
            </a:r>
            <a:endParaRPr lang="en-GB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200" dirty="0">
                <a:latin typeface="Kristen ITC"/>
              </a:rPr>
              <a:t>This weeks reading books are: </a:t>
            </a:r>
            <a:endParaRPr sz="3200" dirty="0"/>
          </a:p>
          <a:p>
            <a:pPr marL="0" indent="0" algn="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263E620-7A00-4294-86E0-734FAFB8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636911"/>
            <a:ext cx="3096344" cy="4061675"/>
          </a:xfrm>
          <a:prstGeom prst="rect">
            <a:avLst/>
          </a:prstGeom>
        </p:spPr>
      </p:pic>
      <p:pic>
        <p:nvPicPr>
          <p:cNvPr id="7" name="Picture 6" descr="A picture containing man, girl, people, sign&#10;&#10;Description automatically generated">
            <a:extLst>
              <a:ext uri="{FF2B5EF4-FFF2-40B4-BE49-F238E27FC236}">
                <a16:creationId xmlns:a16="http://schemas.microsoft.com/office/drawing/2014/main" id="{77AFECD6-4C92-4D95-B8A1-35E0B4FD6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607438"/>
            <a:ext cx="3096344" cy="40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Monday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activities are called: </a:t>
            </a:r>
            <a:endParaRPr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900" dirty="0">
                <a:solidFill>
                  <a:srgbClr val="FF0000"/>
                </a:solidFill>
                <a:latin typeface="Kristen ITC" panose="03050502040202030202" pitchFamily="66" charset="0"/>
              </a:rPr>
              <a:t>Watch pupil video then….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900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900" dirty="0">
                <a:solidFill>
                  <a:srgbClr val="FF0000"/>
                </a:solidFill>
                <a:latin typeface="Kristen ITC" panose="03050502040202030202" pitchFamily="66" charset="0"/>
              </a:rPr>
              <a:t>Double and Subtract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900" dirty="0">
                <a:solidFill>
                  <a:srgbClr val="FF0000"/>
                </a:solidFill>
                <a:latin typeface="Kristen ITC" panose="03050502040202030202" pitchFamily="66" charset="0"/>
              </a:rPr>
              <a:t>&amp;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900" dirty="0">
                <a:solidFill>
                  <a:srgbClr val="FF0000"/>
                </a:solidFill>
                <a:latin typeface="Kristen ITC" panose="03050502040202030202" pitchFamily="66" charset="0"/>
              </a:rPr>
              <a:t>Multiplying and Dividing by 10 and 100</a:t>
            </a:r>
            <a:endParaRPr sz="39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8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68334" y="5532437"/>
            <a:ext cx="2023666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381303-44DB-42A4-9EE8-F3E89E1B4B09}"/>
              </a:ext>
            </a:extLst>
          </p:cNvPr>
          <p:cNvSpPr/>
          <p:nvPr/>
        </p:nvSpPr>
        <p:spPr>
          <a:xfrm>
            <a:off x="4583832" y="116632"/>
            <a:ext cx="349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B0F0"/>
                </a:solidFill>
                <a:latin typeface="Kristen ITC"/>
              </a:rPr>
              <a:t>Question Time</a:t>
            </a:r>
            <a:endParaRPr lang="en-GB" sz="4000" b="1" dirty="0">
              <a:solidFill>
                <a:srgbClr val="00B0F0"/>
              </a:solidFill>
              <a:latin typeface="Kristen IT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6B370-FA6A-4A45-B733-5B151D60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30041" r="15744" b="7980"/>
          <a:stretch/>
        </p:blipFill>
        <p:spPr>
          <a:xfrm>
            <a:off x="11614" y="780192"/>
            <a:ext cx="12180386" cy="6071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Tuesday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21318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activities are called: </a:t>
            </a:r>
            <a:endParaRPr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26584" y="4847665"/>
            <a:ext cx="2279576" cy="14931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046DC-0EEF-4CD9-8917-D6B355E90FB7}"/>
              </a:ext>
            </a:extLst>
          </p:cNvPr>
          <p:cNvSpPr/>
          <p:nvPr/>
        </p:nvSpPr>
        <p:spPr>
          <a:xfrm>
            <a:off x="1415480" y="3625323"/>
            <a:ext cx="8928992" cy="287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Bonds to 100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&amp;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Multiplication and Holes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&amp;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Race to 200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9BF82-B8B1-494C-B53D-BB79AC29B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7939" r="15744" b="9030"/>
          <a:stretch/>
        </p:blipFill>
        <p:spPr>
          <a:xfrm>
            <a:off x="191344" y="710800"/>
            <a:ext cx="12000656" cy="6192174"/>
          </a:xfrm>
          <a:prstGeom prst="rect">
            <a:avLst/>
          </a:prstGeom>
        </p:spPr>
      </p:pic>
      <p:sp>
        <p:nvSpPr>
          <p:cNvPr id="4" name="TextBox 2"/>
          <p:cNvSpPr>
            <a:spLocks/>
          </p:cNvSpPr>
          <p:nvPr/>
        </p:nvSpPr>
        <p:spPr bwMode="auto">
          <a:xfrm>
            <a:off x="314178" y="0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u="sng" dirty="0">
                <a:solidFill>
                  <a:srgbClr val="00B0F0"/>
                </a:solidFill>
                <a:latin typeface="Kristen ITC"/>
              </a:rPr>
              <a:t>Sick Sentences! </a:t>
            </a:r>
            <a:endParaRPr lang="en-GB" sz="4400" b="1" u="sng" dirty="0">
              <a:solidFill>
                <a:srgbClr val="00B0F0"/>
              </a:solidFill>
              <a:latin typeface="Kristen ITC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CA40F0B-4C0D-479E-BEB6-E176486583E0}"/>
              </a:ext>
            </a:extLst>
          </p:cNvPr>
          <p:cNvSpPr>
            <a:spLocks/>
          </p:cNvSpPr>
          <p:nvPr/>
        </p:nvSpPr>
        <p:spPr bwMode="auto">
          <a:xfrm>
            <a:off x="8093926" y="5608591"/>
            <a:ext cx="4077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/>
              </a:rPr>
              <a:t>Don’t forget to use super sentences! </a:t>
            </a:r>
            <a:endParaRPr lang="en-GB" sz="36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413E"/>
      </a:dk2>
      <a:lt2>
        <a:srgbClr val="EBEDEF"/>
      </a:lt2>
      <a:accent1>
        <a:srgbClr val="C38E4D"/>
      </a:accent1>
      <a:accent2>
        <a:srgbClr val="B14A3B"/>
      </a:accent2>
      <a:accent3>
        <a:srgbClr val="C34D6E"/>
      </a:accent3>
      <a:accent4>
        <a:srgbClr val="B13B8E"/>
      </a:accent4>
      <a:accent5>
        <a:srgbClr val="B54DC3"/>
      </a:accent5>
      <a:accent6>
        <a:srgbClr val="8251BA"/>
      </a:accent6>
      <a:hlink>
        <a:srgbClr val="5588C6"/>
      </a:hlink>
      <a:folHlink>
        <a:srgbClr val="878787"/>
      </a:folHlink>
    </a:clrScheme>
    <a:fontScheme name="Custom 3">
      <a:majorFont>
        <a:latin typeface="Elephant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579</Words>
  <Application>Microsoft Office PowerPoint</Application>
  <PresentationFormat>Widescreen</PresentationFormat>
  <Paragraphs>96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Elephant</vt:lpstr>
      <vt:lpstr>Kristen ITC</vt:lpstr>
      <vt:lpstr>Symbol</vt:lpstr>
      <vt:lpstr>Tempus Sans ITC</vt:lpstr>
      <vt:lpstr>BrushVTI</vt:lpstr>
      <vt:lpstr>Home Learning </vt:lpstr>
      <vt:lpstr>PowerPoint Presentation</vt:lpstr>
      <vt:lpstr>This Week’s Reading Books </vt:lpstr>
      <vt:lpstr>Monday </vt:lpstr>
      <vt:lpstr>Mathematics </vt:lpstr>
      <vt:lpstr>PowerPoint Presentation</vt:lpstr>
      <vt:lpstr>Tuesday </vt:lpstr>
      <vt:lpstr>Mathematics </vt:lpstr>
      <vt:lpstr>PowerPoint Presentation</vt:lpstr>
      <vt:lpstr>PowerPoint Presentation</vt:lpstr>
      <vt:lpstr>Wednesday </vt:lpstr>
      <vt:lpstr>Mathematics </vt:lpstr>
      <vt:lpstr>PowerPoint Presentation</vt:lpstr>
      <vt:lpstr>Thursday </vt:lpstr>
      <vt:lpstr>Mathematics </vt:lpstr>
      <vt:lpstr>PowerPoint Presentation</vt:lpstr>
      <vt:lpstr>Friday </vt:lpstr>
      <vt:lpstr>Mathematics </vt:lpstr>
      <vt:lpstr>PowerPoint Presentation</vt:lpstr>
      <vt:lpstr>Throughout the week </vt:lpstr>
      <vt:lpstr>Inquiry Based Learning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</dc:title>
  <dc:creator>Catherine Dardecker</dc:creator>
  <cp:lastModifiedBy>CATHERINE DARDECKER</cp:lastModifiedBy>
  <cp:revision>105</cp:revision>
  <dcterms:modified xsi:type="dcterms:W3CDTF">2020-05-13T12:02:26Z</dcterms:modified>
</cp:coreProperties>
</file>