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79" r:id="rId4"/>
    <p:sldId id="258" r:id="rId5"/>
    <p:sldId id="259" r:id="rId6"/>
    <p:sldId id="281" r:id="rId7"/>
    <p:sldId id="261" r:id="rId8"/>
    <p:sldId id="282" r:id="rId9"/>
    <p:sldId id="283" r:id="rId10"/>
    <p:sldId id="265" r:id="rId11"/>
    <p:sldId id="284" r:id="rId12"/>
    <p:sldId id="285" r:id="rId13"/>
    <p:sldId id="268" r:id="rId14"/>
    <p:sldId id="269" r:id="rId15"/>
    <p:sldId id="286" r:id="rId16"/>
    <p:sldId id="271" r:id="rId17"/>
    <p:sldId id="272" r:id="rId18"/>
    <p:sldId id="287" r:id="rId19"/>
    <p:sldId id="274" r:id="rId20"/>
    <p:sldId id="275" r:id="rId21"/>
    <p:sldId id="276" r:id="rId22"/>
    <p:sldId id="277" r:id="rId23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1" d="100"/>
          <a:sy n="71" d="100"/>
        </p:scale>
        <p:origin x="6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98AE-93B9-4CD4-A2A4-61E7E3D5B32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546B-17C1-4C39-8FA8-DB690CE53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508759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H="1" flipV="1">
            <a:off x="684965" y="1332237"/>
            <a:ext cx="5263732" cy="384110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55063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6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011680"/>
            <a:ext cx="1051560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9" descr="Tag=AccentColor&#10;Flavor=Light&#10;Target=Fill"/>
          <p:cNvSpPr/>
          <p:nvPr/>
        </p:nvSpPr>
        <p:spPr bwMode="auto">
          <a:xfrm>
            <a:off x="7209816" y="0"/>
            <a:ext cx="4143983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19088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9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190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5" descr="Mask ID=&#10;Mask position=bottom, center&#10;Mask family= brushstroke, landscape, wide"/>
          <p:cNvSpPr/>
          <p:nvPr/>
        </p:nvSpPr>
        <p:spPr bwMode="auto"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E684-10F4-4CC3-A0B9-F03AA7BE37CF}" type="datetimeFigureOut">
              <a:t>6/3/2020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 i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0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ths.co.uk/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learnprimary.co.uk/sta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velearnprimary.co.uk/sta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learnprimary.co.uk/star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cket-ignition-spaceship-launch-312430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newsround/446369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bbc.co.uk/bitesize/topics/zf2f9j6/articles/z3c6tfr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Dewi,_the_little_red_Welsh_drago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ctivelearnprimary.co.uk/st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ths.co.uk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shed.com/cloudylesson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aths.co.uk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 extrusionOk="0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auto">
          <a:xfrm>
            <a:off x="6940574" y="1188383"/>
            <a:ext cx="5438692" cy="1606163"/>
          </a:xfrm>
        </p:spPr>
        <p:txBody>
          <a:bodyPr wrap="square"/>
          <a:lstStyle/>
          <a:p>
            <a:pPr algn="ctr">
              <a:defRPr/>
            </a:pPr>
            <a:r>
              <a:rPr lang="en-GB" sz="4000" b="1" i="0" u="sng" dirty="0">
                <a:latin typeface="Kristen ITC"/>
              </a:rPr>
              <a:t>                           Home Learning </a:t>
            </a:r>
            <a:endParaRPr i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7615670" y="3102496"/>
            <a:ext cx="4088499" cy="7754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400" dirty="0" err="1">
                <a:solidFill>
                  <a:srgbClr val="FF0000"/>
                </a:solidFill>
                <a:latin typeface="Kristen ITC"/>
              </a:rPr>
              <a:t>YeaR</a:t>
            </a:r>
            <a:r>
              <a:rPr lang="en-GB" sz="5400" dirty="0">
                <a:solidFill>
                  <a:srgbClr val="FF0000"/>
                </a:solidFill>
                <a:latin typeface="Kristen ITC"/>
              </a:rPr>
              <a:t> 3 – 08.06.20</a:t>
            </a:r>
            <a:endParaRPr sz="5400" dirty="0">
              <a:solidFill>
                <a:srgbClr val="FF0000"/>
              </a:solidFill>
            </a:endParaRPr>
          </a:p>
        </p:txBody>
      </p:sp>
      <p:pic>
        <p:nvPicPr>
          <p:cNvPr id="9" name="Picture 6" descr="See the source image"/>
          <p:cNvPicPr/>
          <p:nvPr/>
        </p:nvPicPr>
        <p:blipFill>
          <a:blip r:embed="rId2"/>
          <a:stretch/>
        </p:blipFill>
        <p:spPr bwMode="auto">
          <a:xfrm>
            <a:off x="8958700" y="266912"/>
            <a:ext cx="1493840" cy="143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Raccoon"/>
          <p:cNvPicPr/>
          <p:nvPr/>
        </p:nvPicPr>
        <p:blipFill>
          <a:blip r:embed="rId3"/>
          <a:stretch/>
        </p:blipFill>
        <p:spPr bwMode="auto">
          <a:xfrm>
            <a:off x="9150507" y="4829116"/>
            <a:ext cx="1193584" cy="128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5AC69-3F82-4124-8D8F-79465098A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6" y="638175"/>
            <a:ext cx="6846475" cy="5120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0EE4C-5715-43C0-A879-056CFA4E1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2" y="1861536"/>
            <a:ext cx="4325565" cy="2433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Wednesday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Mathematics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endParaRPr lang="en-GB" sz="3600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My Maths online.</a:t>
            </a:r>
            <a:r>
              <a:rPr lang="en-GB" sz="3600" dirty="0"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u="sng" dirty="0">
                <a:hlinkClick r:id="rId3"/>
              </a:rPr>
              <a:t>www.mymaths.co.uk</a:t>
            </a:r>
            <a:endParaRPr lang="en-GB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Telling the Time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2300" b="1" dirty="0">
                <a:solidFill>
                  <a:srgbClr val="FF0000"/>
                </a:solidFill>
                <a:latin typeface="Kristen ITC"/>
              </a:rPr>
              <a:t>(There are </a:t>
            </a:r>
            <a:r>
              <a:rPr lang="en-GB" sz="2300" b="1" u="sng" dirty="0">
                <a:solidFill>
                  <a:srgbClr val="FF0000"/>
                </a:solidFill>
                <a:latin typeface="Kristen ITC"/>
              </a:rPr>
              <a:t>9 parts </a:t>
            </a:r>
            <a:r>
              <a:rPr lang="en-GB" sz="2300" b="1" dirty="0">
                <a:solidFill>
                  <a:srgbClr val="FF0000"/>
                </a:solidFill>
                <a:latin typeface="Kristen ITC"/>
              </a:rPr>
              <a:t>to the whole chapter)</a:t>
            </a: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&amp;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   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Hom</a:t>
            </a:r>
            <a:r>
              <a:rPr lang="en-GB" sz="3600" b="1" dirty="0">
                <a:solidFill>
                  <a:srgbClr val="FF0000"/>
                </a:solidFill>
                <a:latin typeface="Kristen ITC"/>
              </a:rPr>
              <a:t>ework Sheet 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3383A-2E0E-4C99-A80A-0D8293B1B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0" y="4581128"/>
            <a:ext cx="2267345" cy="2276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BF0592-F0F9-4E2F-AA75-93CEFEEA3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599" y="1153353"/>
            <a:ext cx="2952328" cy="1415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EF08-DCFC-4CE8-A256-69FA2B69A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579" y="2992030"/>
            <a:ext cx="2952328" cy="152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6E8878-A4B2-4ECF-AD79-A4892647F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516" y="4932861"/>
            <a:ext cx="2920348" cy="162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Literacy 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 :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 Planning and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Writing a Diary Entry 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29F9A-841D-4002-B811-F619F783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0"/>
            <a:ext cx="3734089" cy="1916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638C3-17C1-45D7-B4A6-1810FDF28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742375"/>
            <a:ext cx="3169976" cy="475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162A09-9437-4F8C-BB26-8E8CDE50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211" y="1927212"/>
            <a:ext cx="3143689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Thursday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r>
              <a:rPr lang="en-GB" u="sng" dirty="0">
                <a:hlinkClick r:id="rId3"/>
              </a:rPr>
              <a:t>https://www.activelearnprimary.co.uk/start</a:t>
            </a: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Bubble Burt Game </a:t>
            </a:r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 </a:t>
            </a:r>
          </a:p>
          <a:p>
            <a:pPr marL="0" indent="0" algn="ctr">
              <a:buNone/>
              <a:defRPr/>
            </a:pPr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</a:rPr>
              <a:t>(Try All Levels)</a:t>
            </a:r>
          </a:p>
          <a:p>
            <a:pPr marL="0" lvl="0" indent="0" algn="ctr">
              <a:buNone/>
              <a:defRPr/>
            </a:pPr>
            <a:endParaRPr lang="en-GB" sz="4000" dirty="0">
              <a:solidFill>
                <a:srgbClr val="FF0000"/>
              </a:solidFill>
              <a:latin typeface="Kristen ITC"/>
            </a:endParaRPr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28449" y="-1"/>
            <a:ext cx="2063552" cy="1351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9BE8C-C0A1-49BB-98A9-AC44063C7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340" y="4581128"/>
            <a:ext cx="2267345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Literacy 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 :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 create a comic strip about a cloudy lesson 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29F9A-841D-4002-B811-F619F783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0"/>
            <a:ext cx="3734089" cy="1916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EB280-DC41-46B8-B54C-909E90D9B4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36" y="4725144"/>
            <a:ext cx="1889668" cy="18858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AAD8D-96CE-4E02-91E0-AF75C7601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81260" y="2613094"/>
            <a:ext cx="3429479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Friday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r>
              <a:rPr lang="en-GB" u="sng" dirty="0">
                <a:hlinkClick r:id="rId3"/>
              </a:rPr>
              <a:t>https://www.activelearnprimary.co.uk/start</a:t>
            </a: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 panose="03050502040202030202" pitchFamily="66" charset="0"/>
              </a:rPr>
              <a:t>Toucan Team Game </a:t>
            </a:r>
          </a:p>
          <a:p>
            <a:pPr marL="0" indent="0" algn="ctr">
              <a:buNone/>
              <a:defRPr/>
            </a:pPr>
            <a:endParaRPr lang="en-GB"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 panose="03050502040202030202" pitchFamily="66" charset="0"/>
              </a:rPr>
              <a:t>(Try All Levels)</a:t>
            </a:r>
          </a:p>
          <a:p>
            <a:pPr marL="0" lvl="0" indent="0" algn="ctr">
              <a:buNone/>
              <a:defRPr/>
            </a:pPr>
            <a:endParaRPr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7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34284" y="0"/>
            <a:ext cx="2457716" cy="1609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1BFA2-91E8-4D47-BBE6-9C9D89077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340" y="4581128"/>
            <a:ext cx="2267345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9AE465-6300-4849-8BF1-4A5D4884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>
            <a:spLocks/>
          </p:cNvSpPr>
          <p:nvPr/>
        </p:nvSpPr>
        <p:spPr bwMode="auto">
          <a:xfrm>
            <a:off x="0" y="32473"/>
            <a:ext cx="12055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70C0"/>
                </a:solidFill>
                <a:latin typeface="Kristen ITC"/>
              </a:rPr>
              <a:t>Spelling!</a:t>
            </a:r>
          </a:p>
          <a:p>
            <a:pPr algn="ctr">
              <a:defRPr/>
            </a:pPr>
            <a:endParaRPr lang="en-GB" sz="3600" b="1" u="sng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Kristen ITC"/>
              </a:rPr>
              <a:t>Pattern:</a:t>
            </a:r>
            <a:r>
              <a:rPr lang="en-GB" sz="3600" dirty="0">
                <a:solidFill>
                  <a:srgbClr val="00B0F0"/>
                </a:solidFill>
                <a:latin typeface="Kristen ITC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Direct Speech  </a:t>
            </a:r>
          </a:p>
          <a:p>
            <a:pPr algn="ctr">
              <a:defRPr/>
            </a:pPr>
            <a:endParaRPr lang="en-GB" sz="3600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Kristen ITC"/>
              </a:rPr>
              <a:t>Play the games!  </a:t>
            </a:r>
            <a:endParaRPr lang="en-GB" sz="4000" dirty="0">
              <a:solidFill>
                <a:srgbClr val="0070C0"/>
              </a:solidFill>
              <a:latin typeface="Kristen IT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38A7E-40E3-4E79-8586-C4FEA956F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5" t="33192" r="35234" b="13233"/>
          <a:stretch/>
        </p:blipFill>
        <p:spPr>
          <a:xfrm>
            <a:off x="-15810" y="3061898"/>
            <a:ext cx="3753505" cy="3828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1D465-FAAC-4942-A572-9C2F38E258BA}"/>
              </a:ext>
            </a:extLst>
          </p:cNvPr>
          <p:cNvSpPr/>
          <p:nvPr/>
        </p:nvSpPr>
        <p:spPr>
          <a:xfrm>
            <a:off x="4113236" y="4321468"/>
            <a:ext cx="7758855" cy="488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800" u="sng" dirty="0">
                <a:latin typeface="Kristen ITC" panose="03050502040202030202" pitchFamily="66" charset="0"/>
                <a:hlinkClick r:id="rId4"/>
              </a:rPr>
              <a:t>https://www.activelearnprimary.co.uk/start</a:t>
            </a:r>
            <a:endParaRPr lang="en-GB" sz="28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9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456601" y="1572768"/>
            <a:ext cx="7442773" cy="4096512"/>
          </a:xfrm>
        </p:spPr>
        <p:txBody>
          <a:bodyPr/>
          <a:lstStyle/>
          <a:p>
            <a:pPr>
              <a:defRPr/>
            </a:pPr>
            <a:r>
              <a:rPr lang="en-GB" sz="7200" b="1" u="sng">
                <a:latin typeface="Kristen ITC"/>
              </a:rPr>
              <a:t>Throughout the week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1C4C9-F957-4293-8997-50DF8F01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5F5A-061D-4825-9AE9-D7794091C6CF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C02A8-9F49-44D0-8C14-42826EEC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88" y="206356"/>
            <a:ext cx="10874424" cy="65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67408" y="228600"/>
            <a:ext cx="10515600" cy="11560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800" b="1" u="sng" dirty="0">
                <a:latin typeface="Kristen ITC"/>
              </a:rPr>
              <a:t>Inquiry Based Learning –</a:t>
            </a:r>
            <a:br>
              <a:rPr lang="en-GB" sz="4800" b="1" u="sng" dirty="0">
                <a:latin typeface="Kristen ITC"/>
              </a:rPr>
            </a:br>
            <a:r>
              <a:rPr lang="en-GB" sz="4800" b="1" u="sng" dirty="0">
                <a:latin typeface="Kristen ITC"/>
              </a:rPr>
              <a:t>Into Space </a:t>
            </a:r>
            <a:endParaRPr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19535" y="1748722"/>
            <a:ext cx="1164061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endParaRPr lang="en-GB" sz="2000" b="1" dirty="0">
              <a:solidFill>
                <a:srgbClr val="FF0000"/>
              </a:solidFill>
              <a:latin typeface="Kristen ITC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B73FC4-52EB-4F0A-AFEB-E24923C9F855}"/>
              </a:ext>
            </a:extLst>
          </p:cNvPr>
          <p:cNvSpPr/>
          <p:nvPr/>
        </p:nvSpPr>
        <p:spPr>
          <a:xfrm>
            <a:off x="-1824880" y="6106180"/>
            <a:ext cx="11724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DD48D-6DEA-4EC0-AB74-C0EB1469AB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5436" y="335562"/>
            <a:ext cx="1296144" cy="1221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16DA66-D39A-4D95-9151-6EF1DDE2AE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flipH="1">
            <a:off x="10427065" y="136705"/>
            <a:ext cx="1296144" cy="12217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0A632D-1157-4A8B-A15B-A2C53CB020EE}"/>
              </a:ext>
            </a:extLst>
          </p:cNvPr>
          <p:cNvSpPr/>
          <p:nvPr/>
        </p:nvSpPr>
        <p:spPr>
          <a:xfrm>
            <a:off x="956477" y="1748722"/>
            <a:ext cx="10766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History has been made as two Nasa astronauts have safely boarded the </a:t>
            </a:r>
            <a:r>
              <a:rPr lang="en-GB" sz="2800" u="sng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International Space Station </a:t>
            </a:r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(ISS). It's the first time that Nasa astronauts have been sent to space on a rocket owned by the private company, SpaceX. </a:t>
            </a:r>
          </a:p>
          <a:p>
            <a:endParaRPr lang="en-GB" sz="2800" dirty="0">
              <a:solidFill>
                <a:srgbClr val="000000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task this week is to find out more about their mission and make a 3D rocket! Please send pictures of your rockets to me so I can put them on the school website</a:t>
            </a:r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82A1-9323-42F7-A221-A420E54828BB}"/>
              </a:ext>
            </a:extLst>
          </p:cNvPr>
          <p:cNvSpPr/>
          <p:nvPr/>
        </p:nvSpPr>
        <p:spPr>
          <a:xfrm>
            <a:off x="519534" y="5584157"/>
            <a:ext cx="11337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Challenge:</a:t>
            </a:r>
            <a:r>
              <a:rPr lang="en-GB" dirty="0">
                <a:solidFill>
                  <a:srgbClr val="FF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Survey the night sky. Make a diagram of what you see by plotting all of the stars, moons and planets that you observe.  Use Apps and books to help you identify what’s above your head.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67286" y="286373"/>
            <a:ext cx="11563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u="sng">
                <a:solidFill>
                  <a:srgbClr val="FF3399"/>
                </a:solidFill>
                <a:latin typeface="Kristen ITC"/>
              </a:rPr>
              <a:t>Dance Mat Typing</a:t>
            </a:r>
            <a:endParaRPr/>
          </a:p>
          <a:p>
            <a:pPr algn="ctr">
              <a:defRPr/>
            </a:pPr>
            <a:endParaRPr lang="en-GB" sz="4000" b="1" u="sng">
              <a:solidFill>
                <a:srgbClr val="FF3399"/>
              </a:solidFill>
              <a:latin typeface="Kristen ITC"/>
            </a:endParaRPr>
          </a:p>
          <a:p>
            <a:pPr algn="ctr">
              <a:defRPr/>
            </a:pPr>
            <a:r>
              <a:rPr lang="en-GB" sz="4000">
                <a:solidFill>
                  <a:srgbClr val="FF3399"/>
                </a:solidFill>
                <a:latin typeface="Kristen ITC"/>
              </a:rPr>
              <a:t>When you get back to school who is going to be able to type?! </a:t>
            </a:r>
            <a:endParaRPr lang="en-GB" sz="4400">
              <a:solidFill>
                <a:srgbClr val="FF3399"/>
              </a:solidFill>
              <a:latin typeface="Kristen ITC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3587261" y="3582913"/>
            <a:ext cx="824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u="sng">
                <a:solidFill>
                  <a:srgbClr val="0563C1"/>
                </a:solidFill>
                <a:latin typeface="Kristen ITC"/>
                <a:ea typeface="Calibri"/>
                <a:cs typeface="Times New Roman"/>
                <a:hlinkClick r:id="rId2"/>
              </a:rPr>
              <a:t>https://www.bbc.co.uk/bitesize/topics/zf2f9j6/articles/z3c6tfr</a:t>
            </a:r>
            <a:endParaRPr lang="en-GB" sz="36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426" y="2546252"/>
            <a:ext cx="3202959" cy="4151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384313" y="318052"/>
            <a:ext cx="11410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u="sng">
                <a:solidFill>
                  <a:srgbClr val="00B050"/>
                </a:solidFill>
                <a:latin typeface="Kristen ITC"/>
                <a:ea typeface="Calibri"/>
                <a:cs typeface="Times New Roman"/>
              </a:rPr>
              <a:t>Cymraeg</a:t>
            </a:r>
            <a:endParaRPr lang="en-GB" sz="48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endParaRPr lang="en-GB" sz="36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600">
                <a:solidFill>
                  <a:srgbClr val="000000"/>
                </a:solidFill>
                <a:latin typeface="Kristen ITC"/>
                <a:ea typeface="Calibri"/>
                <a:cs typeface="Times New Roman"/>
              </a:rPr>
              <a:t>Scan the QR code for this week’s Welsh games. </a:t>
            </a:r>
            <a:endParaRPr/>
          </a:p>
          <a:p>
            <a:pPr algn="ctr">
              <a:defRPr/>
            </a:pPr>
            <a:endParaRPr lang="en-GB" sz="3600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200">
                <a:solidFill>
                  <a:srgbClr val="00B0F0"/>
                </a:solidFill>
                <a:latin typeface="Kristen ITC"/>
                <a:ea typeface="Calibri"/>
                <a:cs typeface="Times New Roman"/>
              </a:rPr>
              <a:t>Look at Pennard Primary’s Twitter Page for more Welsh games. </a:t>
            </a:r>
            <a:endParaRPr lang="en-GB" sz="32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231" y="3795927"/>
            <a:ext cx="3877993" cy="2908495"/>
          </a:xfrm>
          <a:prstGeom prst="rect">
            <a:avLst/>
          </a:prstGeom>
        </p:spPr>
      </p:pic>
      <p:pic>
        <p:nvPicPr>
          <p:cNvPr id="3" name="Picture 2" descr="A picture containing red, cat&#10;&#10;Description automatically generated">
            <a:extLst>
              <a:ext uri="{FF2B5EF4-FFF2-40B4-BE49-F238E27FC236}">
                <a16:creationId xmlns:a16="http://schemas.microsoft.com/office/drawing/2014/main" id="{BD78EFD0-326E-4167-9560-E0D5E515A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9896" y="3734495"/>
            <a:ext cx="2208721" cy="3123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A8071-E430-4337-98E0-527B05BF85A8}"/>
              </a:ext>
            </a:extLst>
          </p:cNvPr>
          <p:cNvSpPr txBox="1"/>
          <p:nvPr/>
        </p:nvSpPr>
        <p:spPr>
          <a:xfrm>
            <a:off x="5159896" y="7029161"/>
            <a:ext cx="220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commons.wikimedia.org/wiki/File:Dewi,_the_little_red_Welsh_dragon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EBACB7-835D-42F1-AF14-2C7C7716606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9651" r="8902" b="9506"/>
          <a:stretch/>
        </p:blipFill>
        <p:spPr bwMode="auto">
          <a:xfrm>
            <a:off x="8072336" y="3715442"/>
            <a:ext cx="2952115" cy="2592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-9691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 b="1" i="0" u="sng" dirty="0">
                <a:latin typeface="Kristen ITC"/>
              </a:rPr>
              <a:t>This Week’s Reading Books </a:t>
            </a:r>
            <a:endParaRPr sz="3200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64568" y="1196752"/>
            <a:ext cx="11089232" cy="44644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dirty="0">
                <a:latin typeface="Kristen ITC"/>
              </a:rPr>
              <a:t>I have allocated your reading books on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dirty="0">
                <a:solidFill>
                  <a:srgbClr val="FF0000"/>
                </a:solidFill>
                <a:latin typeface="Kristen ITC"/>
              </a:rPr>
              <a:t>Active Learn</a:t>
            </a:r>
            <a:r>
              <a:rPr lang="en-GB" sz="5800" dirty="0">
                <a:latin typeface="Kristen ITC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u="sng" dirty="0">
                <a:latin typeface="Kristen ITC" panose="03050502040202030202" pitchFamily="66" charset="0"/>
                <a:hlinkClick r:id="rId2"/>
              </a:rPr>
              <a:t>https://www.activelearnprimary.co.uk/start</a:t>
            </a:r>
            <a:endParaRPr lang="en-GB" sz="58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58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4500" dirty="0">
                <a:latin typeface="Kristen ITC"/>
              </a:rPr>
              <a:t>This weeks reading books are: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200" dirty="0"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B79D34-9A55-4A04-BD6C-85FB5C3F9782}"/>
              </a:ext>
            </a:extLst>
          </p:cNvPr>
          <p:cNvSpPr/>
          <p:nvPr/>
        </p:nvSpPr>
        <p:spPr>
          <a:xfrm>
            <a:off x="888855" y="5805264"/>
            <a:ext cx="2794356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b="1" dirty="0">
                <a:latin typeface="Kristen ITC" panose="03050502040202030202" pitchFamily="66" charset="0"/>
              </a:rPr>
              <a:t>Moya, The Luck Child</a:t>
            </a:r>
            <a:r>
              <a:rPr lang="en-GB" dirty="0">
                <a:latin typeface="Kristen ITC" panose="03050502040202030202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94CD9F-1CC4-4E15-A59B-9A97C084A866}"/>
              </a:ext>
            </a:extLst>
          </p:cNvPr>
          <p:cNvSpPr/>
          <p:nvPr/>
        </p:nvSpPr>
        <p:spPr>
          <a:xfrm>
            <a:off x="4439816" y="5805264"/>
            <a:ext cx="7500771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b="1" dirty="0">
                <a:latin typeface="Kristen ITC" panose="03050502040202030202" pitchFamily="66" charset="0"/>
              </a:rPr>
              <a:t>The Pirates in an Adventure with Scientists: Quest for Treasure</a:t>
            </a:r>
            <a:endParaRPr lang="en-GB" dirty="0">
              <a:latin typeface="Kristen ITC" panose="03050502040202030202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4CA763-BCE1-4D74-A9B1-5414C53AB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69" y="3139041"/>
            <a:ext cx="2076333" cy="2394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7594BF-E2CF-434A-9B63-D73AD8D0F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3145140"/>
            <a:ext cx="2397102" cy="2516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73962F-D760-4AE3-AB48-97897F06C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12" y="137927"/>
            <a:ext cx="755710" cy="823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DC9DD0-9806-4A67-A6D9-B1E039F8C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8" y="65070"/>
            <a:ext cx="755710" cy="8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Monday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endParaRPr lang="en-GB" sz="3600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My Maths online.</a:t>
            </a:r>
            <a:r>
              <a:rPr lang="en-GB" sz="3600" dirty="0"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u="sng" dirty="0">
                <a:latin typeface="Kristen ITC" panose="03050502040202030202" pitchFamily="66" charset="0"/>
                <a:hlinkClick r:id="rId3"/>
              </a:rPr>
              <a:t>www.mymaths.co.uk</a:t>
            </a:r>
            <a:endParaRPr lang="en-GB" dirty="0">
              <a:latin typeface="Kristen ITC" panose="03050502040202030202" pitchFamily="66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 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Measuring Perimeter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2400" b="1" dirty="0">
                <a:solidFill>
                  <a:srgbClr val="FF0000"/>
                </a:solidFill>
                <a:latin typeface="Kristen ITC"/>
              </a:rPr>
              <a:t>(There are </a:t>
            </a:r>
            <a:r>
              <a:rPr lang="en-GB" sz="2400" b="1" u="sng" dirty="0">
                <a:solidFill>
                  <a:srgbClr val="FF0000"/>
                </a:solidFill>
                <a:latin typeface="Kristen ITC"/>
              </a:rPr>
              <a:t>9 parts </a:t>
            </a:r>
            <a:r>
              <a:rPr lang="en-GB" sz="2400" b="1" dirty="0">
                <a:solidFill>
                  <a:srgbClr val="FF0000"/>
                </a:solidFill>
                <a:latin typeface="Kristen ITC"/>
              </a:rPr>
              <a:t>to the whole chapter)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latin typeface="Kristen ITC"/>
              </a:rPr>
              <a:t>+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Homework sheet 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3383A-2E0E-4C99-A80A-0D8293B1BE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0" y="4581128"/>
            <a:ext cx="2267345" cy="2276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075BF-6266-44C3-992C-E572A931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3244" y="1403303"/>
            <a:ext cx="2735900" cy="1943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47FC2-246A-4DA5-92B9-A28010927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041" y="3429220"/>
            <a:ext cx="2767103" cy="14814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F89BAB-87C0-4E7E-A229-1B5322E67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040" y="5127469"/>
            <a:ext cx="2767103" cy="1513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495336" y="-6104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Literacy 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489592" y="656677"/>
            <a:ext cx="10515600" cy="4595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Watch the Pupil Video – A Cloudy Lesson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  <a:hlinkClick r:id="rId3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  <a:hlinkClick r:id="rId3"/>
              </a:rPr>
              <a:t>https://www.literacyshed.com/cloudylesson.html</a:t>
            </a: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latin typeface="Kristen ITC"/>
              </a:rPr>
              <a:t>&amp;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Answer questions about the video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EC8DB-3171-4CA8-A6B5-230C407FB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328" y="0"/>
            <a:ext cx="3143672" cy="1613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4818F6-2BDF-4678-9FB6-54CC7E75AE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" y="4744994"/>
            <a:ext cx="2006868" cy="2002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AD506-CE28-4114-A7BF-EE1F74559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408" y="3495091"/>
            <a:ext cx="2160240" cy="33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Tuesday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1365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Mathematics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endParaRPr lang="en-GB" sz="3600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solidFill>
                  <a:srgbClr val="FF0000"/>
                </a:solidFill>
                <a:latin typeface="Kristen ITC"/>
              </a:rPr>
              <a:t>My Maths online.</a:t>
            </a:r>
            <a:r>
              <a:rPr lang="en-GB" sz="3600" dirty="0"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u="sng" dirty="0">
                <a:hlinkClick r:id="rId3"/>
              </a:rPr>
              <a:t>www.mymaths.co.uk</a:t>
            </a:r>
            <a:endParaRPr lang="en-GB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Measuring Area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2400" b="1" dirty="0">
                <a:solidFill>
                  <a:srgbClr val="FF0000"/>
                </a:solidFill>
                <a:latin typeface="Kristen ITC"/>
              </a:rPr>
              <a:t>(There are </a:t>
            </a:r>
            <a:r>
              <a:rPr lang="en-GB" sz="2400" b="1" u="sng" dirty="0">
                <a:solidFill>
                  <a:srgbClr val="FF0000"/>
                </a:solidFill>
                <a:latin typeface="Kristen ITC"/>
              </a:rPr>
              <a:t>7 parts </a:t>
            </a:r>
            <a:r>
              <a:rPr lang="en-GB" sz="2400" b="1" dirty="0">
                <a:solidFill>
                  <a:srgbClr val="FF0000"/>
                </a:solidFill>
                <a:latin typeface="Kristen ITC"/>
              </a:rPr>
              <a:t>to the whole chapter)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&amp;</a:t>
            </a:r>
            <a:endParaRPr lang="en-GB" sz="3600"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   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Hom</a:t>
            </a:r>
            <a:r>
              <a:rPr lang="en-GB" sz="3600" b="1" dirty="0">
                <a:solidFill>
                  <a:srgbClr val="FF0000"/>
                </a:solidFill>
                <a:latin typeface="Kristen ITC"/>
              </a:rPr>
              <a:t>ework Sheet  </a:t>
            </a:r>
            <a:endParaRPr lang="en-GB" sz="3600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D694D-A9B1-46C8-B604-A13C430A6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4351486"/>
            <a:ext cx="2554172" cy="2564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CC3335-220A-4B7C-B7C9-2CB4970A9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927" y="2000330"/>
            <a:ext cx="2472873" cy="1287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5AF70-163A-4435-977C-C7F9DC4AA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368" y="5348012"/>
            <a:ext cx="2471921" cy="132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1592BC-81AD-446A-9680-0A2026AC8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057" y="3597381"/>
            <a:ext cx="2879743" cy="155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4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 dirty="0">
                <a:latin typeface="Kristen ITC"/>
              </a:rPr>
              <a:t>Literacy  </a:t>
            </a:r>
            <a:endParaRPr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119674" y="1438495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lang="en-GB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Keep your Eyes Open Sheet!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Emotions and Attitudes 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29F9A-841D-4002-B811-F619F783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11" y="0"/>
            <a:ext cx="3734089" cy="1916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EA646-AA73-4ED6-B4AC-1B9731792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68" y="4637251"/>
            <a:ext cx="1889668" cy="188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82416-0763-46D1-9EEA-419D23AE1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893" y="2074828"/>
            <a:ext cx="2860980" cy="47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3036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413E"/>
      </a:dk2>
      <a:lt2>
        <a:srgbClr val="EBEDEF"/>
      </a:lt2>
      <a:accent1>
        <a:srgbClr val="C38E4D"/>
      </a:accent1>
      <a:accent2>
        <a:srgbClr val="B14A3B"/>
      </a:accent2>
      <a:accent3>
        <a:srgbClr val="C34D6E"/>
      </a:accent3>
      <a:accent4>
        <a:srgbClr val="B13B8E"/>
      </a:accent4>
      <a:accent5>
        <a:srgbClr val="B54DC3"/>
      </a:accent5>
      <a:accent6>
        <a:srgbClr val="8251BA"/>
      </a:accent6>
      <a:hlink>
        <a:srgbClr val="5588C6"/>
      </a:hlink>
      <a:folHlink>
        <a:srgbClr val="878787"/>
      </a:folHlink>
    </a:clrScheme>
    <a:fontScheme name="Custom 3">
      <a:majorFont>
        <a:latin typeface="Elephant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533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Elephant</vt:lpstr>
      <vt:lpstr>Kristen ITC</vt:lpstr>
      <vt:lpstr>BrushVTI</vt:lpstr>
      <vt:lpstr>                           Home Learning </vt:lpstr>
      <vt:lpstr>PowerPoint Presentation</vt:lpstr>
      <vt:lpstr>This Week’s Reading Books </vt:lpstr>
      <vt:lpstr>Monday </vt:lpstr>
      <vt:lpstr>Mathematics </vt:lpstr>
      <vt:lpstr>Literacy  </vt:lpstr>
      <vt:lpstr>Tuesday </vt:lpstr>
      <vt:lpstr>Mathematics </vt:lpstr>
      <vt:lpstr>Literacy  </vt:lpstr>
      <vt:lpstr>Wednesday </vt:lpstr>
      <vt:lpstr>Mathematics </vt:lpstr>
      <vt:lpstr>Literacy  </vt:lpstr>
      <vt:lpstr>Thursday </vt:lpstr>
      <vt:lpstr>Mathematics </vt:lpstr>
      <vt:lpstr>Literacy  </vt:lpstr>
      <vt:lpstr>Friday </vt:lpstr>
      <vt:lpstr>Mathematics </vt:lpstr>
      <vt:lpstr>PowerPoint Presentation</vt:lpstr>
      <vt:lpstr>Throughout the week </vt:lpstr>
      <vt:lpstr>Inquiry Based Learning – Into Space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</dc:title>
  <dc:creator>Catherine Dardecker</dc:creator>
  <cp:lastModifiedBy>User</cp:lastModifiedBy>
  <cp:revision>76</cp:revision>
  <dcterms:modified xsi:type="dcterms:W3CDTF">2020-06-03T21:30:04Z</dcterms:modified>
</cp:coreProperties>
</file>